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rels" ContentType="application/vnd.openxmlformats-package.relationship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256" r:id="rId3"/>
    <p:sldId id="257" r:id="rId5"/>
    <p:sldId id="259" r:id="rId6"/>
    <p:sldId id="265" r:id="rId7"/>
    <p:sldId id="273" r:id="rId8"/>
    <p:sldId id="258" r:id="rId9"/>
    <p:sldId id="274" r:id="rId10"/>
    <p:sldId id="260" r:id="rId11"/>
    <p:sldId id="261" r:id="rId12"/>
    <p:sldId id="262" r:id="rId13"/>
    <p:sldId id="263" r:id="rId14"/>
    <p:sldId id="275" r:id="rId15"/>
    <p:sldId id="264" r:id="rId16"/>
    <p:sldId id="272" r:id="rId17"/>
    <p:sldId id="276" r:id="rId18"/>
    <p:sldId id="277" r:id="rId19"/>
  </p:sldIdLst>
  <p:sldSz cx="6858000" cy="9902825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3" d="100"/>
          <a:sy n="53" d="100"/>
        </p:scale>
        <p:origin x="13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gs" Target="tags/tag2.xml"/><Relationship Id="rId24" Type="http://schemas.openxmlformats.org/officeDocument/2006/relationships/customXml" Target="../customXml/item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60461" y="1143000"/>
            <a:ext cx="2137079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 wrap="square">
            <a:normAutofit/>
          </a:bodyPr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 wrap="square">
            <a:normAutofit/>
          </a:bodyPr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 wrap="square">
            <a:normAutofit/>
          </a:bodyPr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 wrap="square">
            <a:normAutofit/>
          </a:bodyPr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 wrap="square">
            <a:normAutofit/>
          </a:bodyPr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 wrap="square">
            <a:normAutofit/>
          </a:bodyPr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 wrap="square">
            <a:normAutofit/>
          </a:bodyPr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 wrap="square">
            <a:normAutofit/>
          </a:bodyPr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 wrap="square">
            <a:normAutofit/>
          </a:bodyPr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 wrap="square">
            <a:normAutofit/>
          </a:bodyPr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 wrap="square">
            <a:normAutofit/>
          </a:bodyPr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 wrap="square">
            <a:normAutofit/>
          </a:bodyPr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 wrap="square">
            <a:normAutofit/>
          </a:bodyPr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 wrap="square">
            <a:normAutofit/>
          </a:bodyPr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 wrap="square">
            <a:normAutofit/>
          </a:bodyPr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 wrap="square">
            <a:normAutofit/>
          </a:bodyPr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857250" y="1620798"/>
            <a:ext cx="5143500" cy="3447920"/>
          </a:xfrm>
        </p:spPr>
        <p:txBody>
          <a:bodyPr wrap="square" anchor="b">
            <a:normAutofit/>
          </a:bodyPr>
          <a:lstStyle>
            <a:lvl1pPr algn="ctr">
              <a:defRPr sz="4500" baseline="0"/>
            </a:lvl1pPr>
          </a:lstStyle>
          <a:p>
            <a:r>
              <a:rPr lang="en-US" altLang="zh-CN" smtClean="0"/>
              <a:t>Click here to edit the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857250" y="5201683"/>
            <a:ext cx="5143500" cy="2391077"/>
          </a:xfrm>
        </p:spPr>
        <p:txBody>
          <a:bodyPr wrap="square">
            <a:normAutofit/>
          </a:bodyPr>
          <a:lstStyle>
            <a:lvl1pPr marL="0" indent="0" algn="ctr">
              <a:buNone/>
              <a:defRPr sz="1800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 smtClean="0"/>
              <a:t>Click here to edit the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6" y="527275"/>
            <a:ext cx="1478756" cy="839284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71488" y="527275"/>
            <a:ext cx="4350544" cy="839284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 wrap="square">
            <a:normAutofit/>
          </a:bodyPr>
          <a:lstStyle>
            <a:lvl1pPr>
              <a:defRPr sz="3300" baseline="0"/>
            </a:lvl1pPr>
          </a:lstStyle>
          <a:p>
            <a:r>
              <a:rPr lang="en-US" altLang="zh-CN" smtClean="0"/>
              <a:t>Click here to edit the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 wrap="square">
            <a:normAutofit/>
          </a:bodyPr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altLang="zh-CN" smtClean="0"/>
              <a:t>Click here to edit the master text style</a:t>
            </a:r>
            <a:endParaRPr lang="zh-CN" altLang="en-US" smtClean="0"/>
          </a:p>
          <a:p>
            <a:pPr lvl="1"/>
            <a:r>
              <a:rPr lang="et-EE" altLang="zh-CN" smtClean="0"/>
              <a:t>Second level</a:t>
            </a:r>
            <a:endParaRPr lang="zh-CN" altLang="en-US" smtClean="0"/>
          </a:p>
          <a:p>
            <a:pPr lvl="2"/>
            <a:r>
              <a:rPr lang="et-EE" altLang="zh-CN" smtClean="0"/>
              <a:t>Tertiary</a:t>
            </a:r>
            <a:endParaRPr lang="zh-CN" altLang="en-US" smtClean="0"/>
          </a:p>
          <a:p>
            <a:pPr lvl="3"/>
            <a:r>
              <a:rPr lang="et-EE" altLang="zh-CN" smtClean="0"/>
              <a:t>Level IV</a:t>
            </a:r>
            <a:endParaRPr lang="zh-CN" altLang="en-US" smtClean="0"/>
          </a:p>
          <a:p>
            <a:pPr lvl="4"/>
            <a:r>
              <a:rPr lang="et-EE" altLang="zh-CN" smtClean="0"/>
              <a:t>Level V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916" y="2469023"/>
            <a:ext cx="5915025" cy="411962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67916" y="6627618"/>
            <a:ext cx="5915025" cy="216641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71488" y="2636375"/>
            <a:ext cx="2914650" cy="628374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71863" y="2636375"/>
            <a:ext cx="2914650" cy="628374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527275"/>
            <a:ext cx="5915025" cy="191423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2381" y="2427758"/>
            <a:ext cx="2901255" cy="118980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2381" y="3617565"/>
            <a:ext cx="2901255" cy="532089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471863" y="2427758"/>
            <a:ext cx="2915543" cy="118980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471863" y="3617565"/>
            <a:ext cx="2915543" cy="532089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660240"/>
            <a:ext cx="2211883" cy="231084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915543" y="1425935"/>
            <a:ext cx="3471863" cy="703797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72381" y="2971080"/>
            <a:ext cx="2211883" cy="550429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660240"/>
            <a:ext cx="2211883" cy="231084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15543" y="1425935"/>
            <a:ext cx="3471863" cy="703797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72381" y="2971080"/>
            <a:ext cx="2211883" cy="550429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71488" y="527275"/>
            <a:ext cx="5915025" cy="1914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smtClean="0"/>
              <a:t>Click here to edit the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1488" y="2636375"/>
            <a:ext cx="5915025" cy="6283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altLang="zh-CN" smtClean="0"/>
              <a:t>Click here to edit the master text style</a:t>
            </a:r>
            <a:endParaRPr lang="zh-CN" altLang="en-US" smtClean="0"/>
          </a:p>
          <a:p>
            <a:pPr lvl="1"/>
            <a:r>
              <a:rPr lang="et-EE" altLang="zh-CN" smtClean="0"/>
              <a:t>Second level</a:t>
            </a:r>
            <a:endParaRPr lang="zh-CN" altLang="en-US" smtClean="0"/>
          </a:p>
          <a:p>
            <a:pPr lvl="2"/>
            <a:r>
              <a:rPr lang="et-EE" altLang="zh-CN" smtClean="0"/>
              <a:t>Tertiary</a:t>
            </a:r>
            <a:endParaRPr lang="zh-CN" altLang="en-US" smtClean="0"/>
          </a:p>
          <a:p>
            <a:pPr lvl="3"/>
            <a:r>
              <a:rPr lang="et-EE" altLang="zh-CN" smtClean="0"/>
              <a:t>Level IV</a:t>
            </a:r>
            <a:endParaRPr lang="zh-CN" altLang="en-US" smtClean="0"/>
          </a:p>
          <a:p>
            <a:pPr lvl="4"/>
            <a:r>
              <a:rPr lang="et-EE" altLang="zh-CN" smtClean="0"/>
              <a:t>Level V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488" y="9179170"/>
            <a:ext cx="1543050" cy="5272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271713" y="9179170"/>
            <a:ext cx="2314575" cy="527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843463" y="9179170"/>
            <a:ext cx="1543050" cy="5272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5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142490"/>
            <a:ext cx="3797300" cy="9391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915795" y="7082790"/>
            <a:ext cx="4937760" cy="11137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25095" y="2216785"/>
            <a:ext cx="3546475" cy="56007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t-EE" altLang="zh-CN" sz="121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Elephant Trunk Garbage Collection Vehicle Profile</a:t>
            </a:r>
            <a:endParaRPr lang="et-EE" altLang="zh-CN" sz="121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01235" y="6427470"/>
            <a:ext cx="1724025" cy="76835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r>
              <a:rPr lang="en-US" altLang="zh-CN" sz="4400" b="1">
                <a:sym typeface="+mn-ea"/>
              </a:rPr>
              <a:t>GE240</a:t>
            </a:r>
            <a:endParaRPr lang="en-US" altLang="zh-CN" sz="4400" b="1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26735" y="8422640"/>
            <a:ext cx="898525" cy="3683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1080" smtClean="0"/>
              <a:t>2024 Edition</a:t>
            </a:r>
            <a:endParaRPr lang="zh-CN" altLang="en-US" sz="1080"/>
          </a:p>
        </p:txBody>
      </p:sp>
      <p:pic>
        <p:nvPicPr>
          <p:cNvPr id="9" name="图片 8" descr="微信图片_202405171556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835910"/>
            <a:ext cx="6858000" cy="4572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928235" y="6554470"/>
            <a:ext cx="172402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 b="1">
                <a:sym typeface="+mn-ea"/>
              </a:rPr>
              <a:t>GE240</a:t>
            </a:r>
            <a:endParaRPr lang="en-US" altLang="zh-CN" sz="4400" b="1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87045" y="508000"/>
            <a:ext cx="3429000" cy="36830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r>
              <a:rPr lang="en-US" altLang="zh-CN" smtClean="0">
                <a:sym typeface="+mn-ea"/>
              </a:rPr>
              <a:t>5. Steering mode</a:t>
            </a:r>
            <a:endParaRPr lang="zh-CN" altLang="en-US">
              <a:sym typeface="+mn-ea"/>
            </a:endParaRPr>
          </a:p>
        </p:txBody>
      </p:sp>
      <p:pic>
        <p:nvPicPr>
          <p:cNvPr id="2" name="图片 1" descr="IMG_9779"/>
          <p:cNvPicPr>
            <a:picLocks noChangeAspect="1"/>
          </p:cNvPicPr>
          <p:nvPr/>
        </p:nvPicPr>
        <p:blipFill>
          <a:blip r:embed="rId1"/>
          <a:srcRect l="9741" t="5236" r="8231" b="4792"/>
          <a:stretch>
            <a:fillRect/>
          </a:stretch>
        </p:blipFill>
        <p:spPr>
          <a:xfrm>
            <a:off x="692150" y="1019175"/>
            <a:ext cx="5473700" cy="41135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7045" y="5605145"/>
            <a:ext cx="6011545" cy="11426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95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</a:t>
            </a:r>
            <a:r>
              <a:rPr lang="en-US" altLang="zh-CN" sz="95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Under the traction hand-control drive mode, it adopts manual front wheel steering and parallel double steering wheel design, which makes the whole machine more stable and safe.</a:t>
            </a:r>
            <a:endParaRPr lang="zh-CN" altLang="en-US" sz="95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5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</a:t>
            </a:r>
            <a:r>
              <a:rPr lang="en-US" altLang="zh-CN" sz="95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The structure is as shown in the figure above, and the left and right steering angles are 85°.</a:t>
            </a:r>
            <a:endParaRPr lang="zh-CN" altLang="en-US" sz="95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3094355" y="3757930"/>
            <a:ext cx="1219200" cy="130492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6092190" y="9341485"/>
            <a:ext cx="432435" cy="33718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1600">
                <a:latin typeface="仿宋" panose="02010609060101010101" charset="-122"/>
                <a:ea typeface="仿宋" panose="02010609060101010101" charset="-122"/>
              </a:rPr>
              <a:t>8</a:t>
            </a:r>
            <a:endParaRPr lang="en-US" altLang="zh-CN" sz="1600"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41300" y="324485"/>
            <a:ext cx="3429000" cy="36830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r>
              <a:rPr lang="en-US" altLang="zh-CN" sz="1280" smtClean="0">
                <a:sym typeface="+mn-ea"/>
              </a:rPr>
              <a:t>6. Description of operations and keys</a:t>
            </a:r>
            <a:endParaRPr lang="zh-CN" altLang="en-US" sz="1280">
              <a:sym typeface="+mn-ea"/>
            </a:endParaRPr>
          </a:p>
        </p:txBody>
      </p:sp>
      <p:pic>
        <p:nvPicPr>
          <p:cNvPr id="2" name="图片 1" descr="IMG_967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5430" y="1227455"/>
            <a:ext cx="3114040" cy="2076450"/>
          </a:xfrm>
          <a:prstGeom prst="rect">
            <a:avLst/>
          </a:prstGeom>
        </p:spPr>
      </p:pic>
      <p:pic>
        <p:nvPicPr>
          <p:cNvPr id="3" name="图片 2" descr="IMG_9686"/>
          <p:cNvPicPr>
            <a:picLocks noChangeAspect="1"/>
          </p:cNvPicPr>
          <p:nvPr/>
        </p:nvPicPr>
        <p:blipFill>
          <a:blip r:embed="rId2"/>
          <a:srcRect r="8575" b="12010"/>
          <a:stretch>
            <a:fillRect/>
          </a:stretch>
        </p:blipFill>
        <p:spPr>
          <a:xfrm>
            <a:off x="265430" y="4970145"/>
            <a:ext cx="4705350" cy="3019425"/>
          </a:xfrm>
          <a:prstGeom prst="rect">
            <a:avLst/>
          </a:prstGeom>
        </p:spPr>
      </p:pic>
      <p:pic>
        <p:nvPicPr>
          <p:cNvPr id="5" name="图片 4" descr="IMG_96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900" y="1227455"/>
            <a:ext cx="3114675" cy="2077085"/>
          </a:xfrm>
          <a:prstGeom prst="rect">
            <a:avLst/>
          </a:prstGeom>
        </p:spPr>
      </p:pic>
      <p:pic>
        <p:nvPicPr>
          <p:cNvPr id="6" name="图片 5" descr="IMG_9743"/>
          <p:cNvPicPr>
            <a:picLocks noChangeAspect="1"/>
          </p:cNvPicPr>
          <p:nvPr/>
        </p:nvPicPr>
        <p:blipFill>
          <a:blip r:embed="rId4"/>
          <a:srcRect l="24848" t="3373" r="43246"/>
          <a:stretch>
            <a:fillRect/>
          </a:stretch>
        </p:blipFill>
        <p:spPr>
          <a:xfrm>
            <a:off x="5137150" y="4970145"/>
            <a:ext cx="1495425" cy="3019425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V="1">
            <a:off x="684530" y="2078990"/>
            <a:ext cx="552450" cy="16859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1360805" y="2564765"/>
            <a:ext cx="361950" cy="1181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 flipV="1">
            <a:off x="1922780" y="1974215"/>
            <a:ext cx="476250" cy="18192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 flipV="1">
            <a:off x="2427605" y="2612390"/>
            <a:ext cx="495300" cy="11144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4189730" y="2259965"/>
            <a:ext cx="542925" cy="1562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 flipV="1">
            <a:off x="4913630" y="2688590"/>
            <a:ext cx="552450" cy="11239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732155" y="7245985"/>
            <a:ext cx="781050" cy="1276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V="1">
            <a:off x="1475105" y="7265035"/>
            <a:ext cx="428625" cy="1276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 flipV="1">
            <a:off x="2218055" y="7065010"/>
            <a:ext cx="390525" cy="14382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H="1" flipV="1">
            <a:off x="2999105" y="6341110"/>
            <a:ext cx="352425" cy="2162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V="1">
            <a:off x="3723005" y="7026910"/>
            <a:ext cx="66675" cy="15335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H="1" flipV="1">
            <a:off x="4018280" y="7141210"/>
            <a:ext cx="466725" cy="13906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H="1" flipV="1">
            <a:off x="4304030" y="7198360"/>
            <a:ext cx="942975" cy="12668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 flipV="1">
            <a:off x="5580380" y="5579110"/>
            <a:ext cx="504825" cy="29432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370205" y="3842385"/>
            <a:ext cx="666750" cy="58356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t-EE" altLang="zh-CN" sz="90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actuating switches</a:t>
            </a:r>
            <a:endParaRPr lang="zh-CN" altLang="en-US" sz="90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179830" y="3793490"/>
            <a:ext cx="666750" cy="58356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t-EE" altLang="zh-CN" sz="96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Voltage display</a:t>
            </a:r>
            <a:endParaRPr lang="zh-CN" altLang="en-US" sz="96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79625" y="3826510"/>
            <a:ext cx="666750" cy="58356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t-EE" altLang="zh-CN" sz="93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Emergency stop switch</a:t>
            </a:r>
            <a:endParaRPr lang="zh-CN" altLang="en-US" sz="93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746375" y="3816985"/>
            <a:ext cx="666750" cy="58356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t-EE" altLang="zh-CN" sz="131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Switch key</a:t>
            </a:r>
            <a:endParaRPr lang="zh-CN" altLang="en-US" sz="131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917950" y="3845560"/>
            <a:ext cx="666750" cy="58356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t-EE" altLang="zh-CN" sz="93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Emergency stop switch</a:t>
            </a:r>
            <a:endParaRPr lang="zh-CN" altLang="en-US" sz="93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247005" y="3845560"/>
            <a:ext cx="1085850" cy="58356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t-EE" altLang="zh-CN" sz="113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Drive speed control knob</a:t>
            </a:r>
            <a:endParaRPr lang="zh-CN" altLang="en-US" sz="113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70205" y="8582660"/>
            <a:ext cx="809625" cy="58356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t-EE" altLang="zh-CN" sz="97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Work light switch</a:t>
            </a:r>
            <a:endParaRPr lang="zh-CN" altLang="en-US" sz="97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179830" y="8582660"/>
            <a:ext cx="873760" cy="58356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t-EE" altLang="zh-CN" sz="90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High-pressure pump switch</a:t>
            </a:r>
            <a:endParaRPr lang="zh-CN" altLang="en-US" sz="90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079625" y="8582660"/>
            <a:ext cx="1052830" cy="58356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t-EE" altLang="zh-CN" sz="113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Fine mist dust switch</a:t>
            </a:r>
            <a:endParaRPr lang="zh-CN" altLang="en-US" sz="113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122930" y="8582660"/>
            <a:ext cx="666750" cy="33718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t-EE" altLang="zh-CN" sz="113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Horns</a:t>
            </a:r>
            <a:endParaRPr lang="zh-CN" altLang="en-US" sz="113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670300" y="8582660"/>
            <a:ext cx="666750" cy="58356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t-EE" altLang="zh-CN" sz="102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light switches</a:t>
            </a:r>
            <a:endParaRPr lang="zh-CN" altLang="en-US" sz="102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304030" y="8582660"/>
            <a:ext cx="1104900" cy="82994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113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Vacuum fan high and low speed gear switch</a:t>
            </a:r>
            <a:endParaRPr lang="zh-CN" altLang="en-US" sz="113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247005" y="8493760"/>
            <a:ext cx="666750" cy="82994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t-EE" altLang="zh-CN" sz="113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drive mode switching</a:t>
            </a:r>
            <a:endParaRPr lang="zh-CN" altLang="en-US" sz="113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923280" y="8582660"/>
            <a:ext cx="666750" cy="82994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t-EE" altLang="zh-CN" sz="124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Vacuum fan switch</a:t>
            </a:r>
            <a:endParaRPr lang="zh-CN" altLang="en-US" sz="124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092190" y="9341485"/>
            <a:ext cx="432435" cy="33718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1600">
                <a:latin typeface="仿宋" panose="02010609060101010101" charset="-122"/>
                <a:ea typeface="仿宋" panose="02010609060101010101" charset="-122"/>
              </a:rPr>
              <a:t>9</a:t>
            </a:r>
            <a:endParaRPr lang="en-US" altLang="zh-CN" sz="1600"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96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6580" y="3542030"/>
            <a:ext cx="3700145" cy="2466975"/>
          </a:xfrm>
          <a:prstGeom prst="rect">
            <a:avLst/>
          </a:prstGeom>
        </p:spPr>
      </p:pic>
      <p:pic>
        <p:nvPicPr>
          <p:cNvPr id="5" name="图片 4" descr="IMG_97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0" y="703580"/>
            <a:ext cx="3700145" cy="2466975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1652270" y="1602740"/>
            <a:ext cx="1266825" cy="118110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683895" y="4082415"/>
            <a:ext cx="1266825" cy="118110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4599305" y="1171575"/>
            <a:ext cx="1619250" cy="11426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et-EE" altLang="zh-CN" sz="95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Water filler</a:t>
            </a:r>
            <a:endParaRPr lang="zh-CN" altLang="en-US" sz="95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t-EE" altLang="zh-CN" sz="95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Water tank volume 60L.</a:t>
            </a:r>
            <a:endParaRPr lang="en-US" altLang="zh-CN" sz="95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5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Water needs to be added.</a:t>
            </a:r>
            <a:endParaRPr lang="zh-CN" altLang="en-US" sz="95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99305" y="3703955"/>
            <a:ext cx="1619250" cy="19380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et-EE" altLang="zh-CN" sz="103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water filters</a:t>
            </a:r>
            <a:endParaRPr lang="zh-CN" altLang="en-US" sz="103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3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Stainless steel filter mesh construction.</a:t>
            </a:r>
            <a:endParaRPr lang="zh-CN" altLang="en-US" sz="103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3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It needs to be disassembled and cleaned from time to time.</a:t>
            </a:r>
            <a:endParaRPr lang="zh-CN" altLang="en-US" sz="103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26305" y="6756400"/>
            <a:ext cx="1619250" cy="15684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et-EE" altLang="zh-CN" sz="103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Drainage outlets</a:t>
            </a:r>
            <a:endParaRPr lang="zh-CN" altLang="en-US" sz="103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3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Water needs to be drained from the tank when the temperature is below 0°.</a:t>
            </a:r>
            <a:endParaRPr lang="zh-CN" altLang="en-US" sz="103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92190" y="9341485"/>
            <a:ext cx="432435" cy="33718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1600">
                <a:latin typeface="仿宋" panose="02010609060101010101" charset="-122"/>
                <a:ea typeface="仿宋" panose="02010609060101010101" charset="-122"/>
              </a:rPr>
              <a:t>10</a:t>
            </a:r>
            <a:endParaRPr lang="en-US" altLang="zh-CN" sz="1600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10" name="图片 9" descr="微信图片_202407241048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80" y="6291580"/>
            <a:ext cx="3700145" cy="2775585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1445260" y="7143750"/>
            <a:ext cx="1266825" cy="118110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38785" y="426720"/>
            <a:ext cx="3429000" cy="36830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r>
              <a:rPr lang="en-US" altLang="zh-CN" smtClean="0">
                <a:sym typeface="+mn-ea"/>
              </a:rPr>
              <a:t>7. battery-related instructions</a:t>
            </a:r>
            <a:endParaRPr lang="en-US" altLang="zh-CN">
              <a:sym typeface="+mn-ea"/>
            </a:endParaRPr>
          </a:p>
        </p:txBody>
      </p:sp>
      <p:pic>
        <p:nvPicPr>
          <p:cNvPr id="6" name="图片 5" descr="IMG_98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620" y="913130"/>
            <a:ext cx="5988050" cy="3992245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 flipV="1">
            <a:off x="1390650" y="1520825"/>
            <a:ext cx="1409700" cy="38176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H="1" flipV="1">
            <a:off x="4072890" y="3654425"/>
            <a:ext cx="838200" cy="16306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3409950" y="3044825"/>
            <a:ext cx="335280" cy="22021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2282190" y="2366645"/>
            <a:ext cx="1158240" cy="29794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438785" y="5378450"/>
            <a:ext cx="1606550" cy="40395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74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The charger that comes with the car</a:t>
            </a:r>
            <a:endParaRPr lang="zh-CN" altLang="en-US" sz="74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33880" y="5378450"/>
            <a:ext cx="1606550" cy="40395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t-EE" altLang="zh-CN" sz="87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Dust Extraction Fans</a:t>
            </a:r>
            <a:endParaRPr lang="zh-CN" altLang="en-US" sz="87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63240" y="5378450"/>
            <a:ext cx="1606550" cy="33718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buClrTx/>
              <a:buSzTx/>
              <a:buFontTx/>
            </a:pPr>
            <a:r>
              <a:rPr lang="et-EE" altLang="zh-CN" sz="160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Controller</a:t>
            </a:r>
            <a:endParaRPr lang="zh-CN" altLang="en-US" sz="16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397375" y="5378450"/>
            <a:ext cx="1606550" cy="33718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t-EE" altLang="zh-CN" sz="160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Battery X4</a:t>
            </a:r>
            <a:endParaRPr lang="zh-CN" altLang="en-US" sz="16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88620" y="5847080"/>
            <a:ext cx="5987415" cy="3784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Vehicle charger (with power cord)</a:t>
            </a:r>
            <a:endParaRPr lang="zh-CN" altLang="en-US" sz="16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t-EE" altLang="zh-CN" sz="160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Input voltage:220V</a:t>
            </a:r>
            <a:endParaRPr lang="zh-CN" altLang="en-US" sz="16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t-EE" altLang="zh-CN" sz="160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Output voltage:48V</a:t>
            </a:r>
            <a:endParaRPr lang="zh-CN" altLang="en-US" sz="16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t-EE" altLang="zh-CN" sz="160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Charging current:12A</a:t>
            </a:r>
            <a:endParaRPr lang="zh-CN" altLang="en-US" sz="16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t-EE" altLang="zh-CN" sz="160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Power:750W</a:t>
            </a:r>
            <a:endParaRPr lang="zh-CN" altLang="en-US" sz="16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t-EE" altLang="zh-CN" sz="160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Battery: Maintenance-free lead-acid battery</a:t>
            </a:r>
            <a:endParaRPr lang="zh-CN" altLang="en-US" sz="16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t-EE" altLang="zh-CN" sz="160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Model:12V84Ah battery 4 pcs</a:t>
            </a:r>
            <a:endParaRPr lang="zh-CN" altLang="en-US" sz="16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t-EE" altLang="zh-CN" sz="160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System voltage:48V</a:t>
            </a:r>
            <a:endParaRPr lang="zh-CN" altLang="en-US" sz="16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0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Controllers: including drive motor control (AC), fan motor controller (AC), DCDC, relays, etc.,</a:t>
            </a:r>
            <a:endParaRPr lang="zh-CN" altLang="en-US" sz="16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92190" y="9341485"/>
            <a:ext cx="432435" cy="33718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1600">
                <a:latin typeface="仿宋" panose="02010609060101010101" charset="-122"/>
                <a:ea typeface="仿宋" panose="02010609060101010101" charset="-122"/>
              </a:rPr>
              <a:t>11</a:t>
            </a:r>
            <a:endParaRPr lang="en-US" altLang="zh-CN" sz="1600"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978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445" y="735330"/>
            <a:ext cx="4127500" cy="27520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87900" y="1407160"/>
            <a:ext cx="1760220" cy="11426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t-EE" altLang="zh-CN" sz="111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1. Charging port</a:t>
            </a:r>
            <a:endParaRPr lang="zh-CN" altLang="en-US" sz="111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endParaRPr lang="zh-CN" altLang="en-US" sz="111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t-EE" altLang="zh-CN" sz="111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2. Charging indicator</a:t>
            </a:r>
            <a:endParaRPr lang="zh-CN" altLang="en-US" sz="111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55845" y="4488815"/>
            <a:ext cx="1692275" cy="11426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t-EE" altLang="zh-CN" sz="123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Charging power cord</a:t>
            </a:r>
            <a:endParaRPr lang="zh-CN" altLang="en-US" sz="123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t-EE" altLang="zh-CN" sz="123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Input voltage 220V</a:t>
            </a:r>
            <a:endParaRPr lang="zh-CN" altLang="en-US" sz="123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t-EE" altLang="zh-CN" sz="123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Power 750W</a:t>
            </a:r>
            <a:endParaRPr lang="en-US" altLang="zh-CN" sz="123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 flipH="1">
            <a:off x="2720975" y="1151255"/>
            <a:ext cx="9144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 flipV="1">
            <a:off x="2568575" y="1583055"/>
            <a:ext cx="922655" cy="584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3491230" y="1960880"/>
            <a:ext cx="440055" cy="3683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1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86175" y="960755"/>
            <a:ext cx="440055" cy="3683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2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92190" y="9341485"/>
            <a:ext cx="432435" cy="33718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1600">
                <a:latin typeface="仿宋" panose="02010609060101010101" charset="-122"/>
                <a:ea typeface="仿宋" panose="02010609060101010101" charset="-122"/>
              </a:rPr>
              <a:t>12</a:t>
            </a:r>
            <a:endParaRPr lang="en-US" altLang="zh-CN" sz="1600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13" name="图片 12" descr="微信图片_202407241048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45" y="3895090"/>
            <a:ext cx="4136390" cy="3102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42925" y="624205"/>
            <a:ext cx="3429000" cy="36830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r>
              <a:rPr lang="en-US" altLang="zh-CN" sz="1280" smtClean="0">
                <a:sym typeface="+mn-ea"/>
              </a:rPr>
              <a:t>8. Description of high-pressure water gun</a:t>
            </a:r>
            <a:endParaRPr lang="zh-CN" altLang="en-US" sz="1280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2620" y="1200150"/>
            <a:ext cx="5400675" cy="19380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09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The high-pressure water jet system is driven by a 12V triple-plunger diaphragm pump with a maximum pressure of 5 bar and a maximum flow rate of 19 L/min.</a:t>
            </a:r>
            <a:endParaRPr lang="zh-CN" altLang="en-US" sz="109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09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High-pressure water guns can be used for cleaning and disinfecting work, and after disinfecting work you need to clean the water tank and pipes.</a:t>
            </a:r>
            <a:endParaRPr lang="zh-CN" altLang="en-US" sz="109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09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When the water tank is empty, the pump needs to be turned off.</a:t>
            </a:r>
            <a:endParaRPr lang="zh-CN" altLang="en-US" sz="109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6" name="图片 5" descr="IMG_98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7465" y="3637280"/>
            <a:ext cx="4071620" cy="2714625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2242820" y="4582160"/>
            <a:ext cx="1047750" cy="96202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128645" y="4572635"/>
            <a:ext cx="561975" cy="52387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416050" y="6649085"/>
            <a:ext cx="3853180" cy="33718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altLang="zh-CN" sz="95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Cleaning pumps, tank level indicators, drain ball valves</a:t>
            </a:r>
            <a:endParaRPr lang="zh-CN" altLang="en-US" sz="95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522345" y="3470910"/>
            <a:ext cx="561975" cy="96647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6092190" y="9341485"/>
            <a:ext cx="432435" cy="33718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1600">
                <a:latin typeface="仿宋" panose="02010609060101010101" charset="-122"/>
                <a:ea typeface="仿宋" panose="02010609060101010101" charset="-122"/>
              </a:rPr>
              <a:t>13</a:t>
            </a:r>
            <a:endParaRPr lang="en-US" altLang="zh-CN" sz="1600"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9753"/>
          <p:cNvPicPr>
            <a:picLocks noChangeAspect="1"/>
          </p:cNvPicPr>
          <p:nvPr/>
        </p:nvPicPr>
        <p:blipFill>
          <a:blip r:embed="rId1"/>
          <a:srcRect r="17897"/>
          <a:stretch>
            <a:fillRect/>
          </a:stretch>
        </p:blipFill>
        <p:spPr>
          <a:xfrm>
            <a:off x="3644900" y="4812030"/>
            <a:ext cx="3213100" cy="2610485"/>
          </a:xfrm>
          <a:prstGeom prst="rect">
            <a:avLst/>
          </a:prstGeom>
        </p:spPr>
      </p:pic>
      <p:pic>
        <p:nvPicPr>
          <p:cNvPr id="5" name="图片 4" descr="IMG_9751"/>
          <p:cNvPicPr>
            <a:picLocks noChangeAspect="1"/>
          </p:cNvPicPr>
          <p:nvPr/>
        </p:nvPicPr>
        <p:blipFill>
          <a:blip r:embed="rId2"/>
          <a:srcRect l="10537"/>
          <a:stretch>
            <a:fillRect/>
          </a:stretch>
        </p:blipFill>
        <p:spPr>
          <a:xfrm>
            <a:off x="0" y="4812030"/>
            <a:ext cx="3501390" cy="2609850"/>
          </a:xfrm>
          <a:prstGeom prst="rect">
            <a:avLst/>
          </a:prstGeom>
        </p:spPr>
      </p:pic>
      <p:pic>
        <p:nvPicPr>
          <p:cNvPr id="6" name="图片 5" descr="IMG_97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95"/>
            <a:ext cx="6858000" cy="4572000"/>
          </a:xfrm>
          <a:prstGeom prst="rect">
            <a:avLst/>
          </a:prstGeom>
        </p:spPr>
      </p:pic>
      <p:pic>
        <p:nvPicPr>
          <p:cNvPr id="7" name="图片 6" descr="IMG_97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568565"/>
            <a:ext cx="3502025" cy="233489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644900" y="7568565"/>
            <a:ext cx="3213100" cy="233489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036060" y="8197215"/>
            <a:ext cx="2295525" cy="9220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1065" smtClean="0"/>
              <a:t>Adjustable angle of water discharge from water gun</a:t>
            </a:r>
            <a:endParaRPr lang="zh-CN" altLang="en-US" sz="1065"/>
          </a:p>
          <a:p>
            <a:endParaRPr lang="zh-CN" altLang="en-US" sz="1065"/>
          </a:p>
          <a:p>
            <a:r>
              <a:rPr lang="en-US" altLang="zh-CN" sz="1065" smtClean="0"/>
              <a:t>The pump has an automatic start/stop function</a:t>
            </a:r>
            <a:endParaRPr lang="zh-CN" altLang="en-US" sz="1065"/>
          </a:p>
        </p:txBody>
      </p:sp>
      <p:sp>
        <p:nvSpPr>
          <p:cNvPr id="18" name="文本框 17"/>
          <p:cNvSpPr txBox="1"/>
          <p:nvPr/>
        </p:nvSpPr>
        <p:spPr>
          <a:xfrm>
            <a:off x="6092190" y="9341485"/>
            <a:ext cx="432435" cy="33718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1600">
                <a:latin typeface="仿宋" panose="02010609060101010101" charset="-122"/>
                <a:ea typeface="仿宋" panose="02010609060101010101" charset="-122"/>
              </a:rPr>
              <a:t>14</a:t>
            </a:r>
            <a:endParaRPr lang="en-US" altLang="zh-CN" sz="1600"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38780" y="1072515"/>
            <a:ext cx="980440" cy="52197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t-EE" altLang="zh-CN" sz="1990" b="1" smtClean="0"/>
              <a:t>Catalog</a:t>
            </a:r>
            <a:endParaRPr lang="zh-CN" altLang="en-US" sz="1990" b="1"/>
          </a:p>
        </p:txBody>
      </p:sp>
      <p:sp>
        <p:nvSpPr>
          <p:cNvPr id="3" name="文本框 2"/>
          <p:cNvSpPr txBox="1"/>
          <p:nvPr/>
        </p:nvSpPr>
        <p:spPr>
          <a:xfrm>
            <a:off x="445770" y="1730375"/>
            <a:ext cx="5905500" cy="427672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200000"/>
              </a:lnSpc>
            </a:pPr>
            <a:r>
              <a:rPr lang="en-US" altLang="zh-CN" sz="137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1. Shape and size --------------------1-3</a:t>
            </a:r>
            <a:endParaRPr lang="zh-CN" altLang="en-US" sz="137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37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2. Principle of operation ---------------------4-5</a:t>
            </a:r>
            <a:endParaRPr lang="zh-CN" altLang="en-US" sz="137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37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3. Dust reduction methods ----------------------6</a:t>
            </a:r>
            <a:endParaRPr lang="zh-CN" altLang="en-US" sz="137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37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4</a:t>
            </a:r>
            <a:r>
              <a:rPr lang="zh-CN" altLang="en-US" sz="137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</a:t>
            </a:r>
            <a:r>
              <a:rPr lang="en-US" altLang="zh-CN" sz="137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Driven type type ----------------------7</a:t>
            </a:r>
            <a:endParaRPr lang="zh-CN" altLang="en-US" sz="137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37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5. Steering mode ----------------------8</a:t>
            </a:r>
            <a:endParaRPr lang="zh-CN" altLang="en-US" sz="137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37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6. Description of operation and keys -----------------9-10</a:t>
            </a:r>
            <a:endParaRPr lang="zh-CN" altLang="en-US" sz="137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37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7. Battery-related instructions ------------------11-12</a:t>
            </a:r>
            <a:endParaRPr lang="en-US" altLang="zh-CN" sz="137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37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8. Description of high-pressure water guns ------------------13-14</a:t>
            </a:r>
            <a:endParaRPr lang="zh-CN" altLang="en-US" sz="137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zh-CN" altLang="en-US" sz="16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01395" y="6142990"/>
            <a:ext cx="1434465" cy="1485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442460" y="8226425"/>
            <a:ext cx="1549400" cy="13074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微信图片_202405171539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165" y="6565900"/>
            <a:ext cx="3429000" cy="2571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240517155645"/>
          <p:cNvPicPr>
            <a:picLocks noChangeAspect="1"/>
          </p:cNvPicPr>
          <p:nvPr/>
        </p:nvPicPr>
        <p:blipFill>
          <a:blip r:embed="rId1"/>
          <a:srcRect l="16685"/>
          <a:stretch>
            <a:fillRect/>
          </a:stretch>
        </p:blipFill>
        <p:spPr>
          <a:xfrm>
            <a:off x="572135" y="1108710"/>
            <a:ext cx="5713730" cy="4572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19405" y="311150"/>
            <a:ext cx="3858260" cy="567463"/>
          </a:xfrm>
          <a:prstGeom prst="rect">
            <a:avLst/>
          </a:prstGeom>
          <a:noFill/>
        </p:spPr>
        <p:txBody>
          <a:bodyPr wrap="square" rtlCol="0" anchor="t">
            <a:normAutofit fontScale="90000" lnSpcReduction="10000"/>
          </a:bodyPr>
          <a:lstStyle/>
          <a:p>
            <a:pPr>
              <a:lnSpc>
                <a:spcPct val="200000"/>
              </a:lnSpc>
            </a:pPr>
            <a:r>
              <a:rPr lang="en-US" altLang="zh-CN" smtClean="0">
                <a:sym typeface="+mn-ea"/>
              </a:rPr>
              <a:t>1. Shape and size</a:t>
            </a:r>
            <a:endParaRPr lang="en-US" altLang="zh-CN">
              <a:sym typeface="+mn-ea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3125470" y="5300345"/>
            <a:ext cx="1945640" cy="2730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72135" y="5908675"/>
            <a:ext cx="5654040" cy="19380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A:Wheelbase 1300mm</a:t>
            </a:r>
            <a:endParaRPr lang="zh-CN" altLang="en-US" sz="16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B:Height 1800mm</a:t>
            </a:r>
            <a:endParaRPr lang="zh-CN" altLang="en-US" sz="16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C:Width 910mm (outside tire width)</a:t>
            </a:r>
            <a:endParaRPr lang="zh-CN" altLang="en-US" sz="16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D: Handheld straw length 1000mm, diameter 110mm.</a:t>
            </a:r>
            <a:endParaRPr lang="zh-CN" altLang="en-US" sz="16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pt-BR" altLang="zh-CN" sz="160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E: Vacuum hose diameter 110mm</a:t>
            </a:r>
            <a:endParaRPr lang="en-US" altLang="zh-CN" sz="16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970915" y="3837305"/>
            <a:ext cx="1336040" cy="78422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2541270" y="3018790"/>
            <a:ext cx="1778635" cy="101282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>
            <a:off x="5768975" y="2884170"/>
            <a:ext cx="161290" cy="23622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5386705" y="4843780"/>
            <a:ext cx="207645" cy="58991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3950335" y="5246370"/>
            <a:ext cx="295275" cy="460375"/>
          </a:xfrm>
          <a:prstGeom prst="rect">
            <a:avLst/>
          </a:prstGeom>
          <a:noFill/>
        </p:spPr>
        <p:txBody>
          <a:bodyPr wrap="square" rtlCol="0">
            <a:normAutofit fontScale="70000"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A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930265" y="3837305"/>
            <a:ext cx="295275" cy="460375"/>
          </a:xfrm>
          <a:prstGeom prst="rect">
            <a:avLst/>
          </a:prstGeom>
          <a:noFill/>
        </p:spPr>
        <p:txBody>
          <a:bodyPr wrap="square" rtlCol="0">
            <a:normAutofit fontScale="80000"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B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418455" y="4973320"/>
            <a:ext cx="295275" cy="460375"/>
          </a:xfrm>
          <a:prstGeom prst="rect">
            <a:avLst/>
          </a:prstGeom>
          <a:noFill/>
        </p:spPr>
        <p:txBody>
          <a:bodyPr wrap="square" rtlCol="0">
            <a:normAutofit fontScale="80000"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C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45260" y="3695700"/>
            <a:ext cx="295275" cy="460375"/>
          </a:xfrm>
          <a:prstGeom prst="rect">
            <a:avLst/>
          </a:prstGeom>
          <a:noFill/>
        </p:spPr>
        <p:txBody>
          <a:bodyPr wrap="square" rtlCol="0">
            <a:normAutofit fontScale="70000"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D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232785" y="2964815"/>
            <a:ext cx="295275" cy="460375"/>
          </a:xfrm>
          <a:prstGeom prst="rect">
            <a:avLst/>
          </a:prstGeom>
          <a:noFill/>
        </p:spPr>
        <p:txBody>
          <a:bodyPr wrap="square" rtlCol="0">
            <a:normAutofit fontScale="80000"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E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92190" y="9341485"/>
            <a:ext cx="432435" cy="33718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1600">
                <a:latin typeface="仿宋" panose="02010609060101010101" charset="-122"/>
                <a:ea typeface="仿宋" panose="02010609060101010101" charset="-122"/>
              </a:rPr>
              <a:t>1</a:t>
            </a:r>
            <a:endParaRPr lang="en-US" altLang="zh-CN" sz="1600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472170" y="1036320"/>
            <a:ext cx="228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976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857365" cy="4572635"/>
          </a:xfrm>
          <a:prstGeom prst="rect">
            <a:avLst/>
          </a:prstGeom>
        </p:spPr>
      </p:pic>
      <p:pic>
        <p:nvPicPr>
          <p:cNvPr id="4" name="图片 3" descr="IMG_97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74865"/>
            <a:ext cx="3359785" cy="2240280"/>
          </a:xfrm>
          <a:prstGeom prst="rect">
            <a:avLst/>
          </a:prstGeom>
        </p:spPr>
      </p:pic>
      <p:pic>
        <p:nvPicPr>
          <p:cNvPr id="6" name="图片 5" descr="IMG_97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215" y="4753610"/>
            <a:ext cx="3359785" cy="2240280"/>
          </a:xfrm>
          <a:prstGeom prst="rect">
            <a:avLst/>
          </a:prstGeom>
        </p:spPr>
      </p:pic>
      <p:pic>
        <p:nvPicPr>
          <p:cNvPr id="7" name="图片 6" descr="IMG_97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53610"/>
            <a:ext cx="3359785" cy="2240280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 flipV="1">
            <a:off x="1800860" y="3615055"/>
            <a:ext cx="482600" cy="2876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 flipV="1">
            <a:off x="4798060" y="3394710"/>
            <a:ext cx="490855" cy="431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3578860" y="3369310"/>
            <a:ext cx="397510" cy="6946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 flipV="1">
            <a:off x="4874260" y="2810510"/>
            <a:ext cx="880110" cy="3219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 flipV="1">
            <a:off x="4577715" y="2091055"/>
            <a:ext cx="1143000" cy="3473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>
            <a:off x="4925060" y="1752600"/>
            <a:ext cx="1066800" cy="419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4831715" y="1100455"/>
            <a:ext cx="795655" cy="425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3782060" y="508000"/>
            <a:ext cx="194310" cy="558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2029460" y="787400"/>
            <a:ext cx="1007110" cy="1352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2249170" y="1270000"/>
            <a:ext cx="702945" cy="6178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H="1">
            <a:off x="1478915" y="5309870"/>
            <a:ext cx="906145" cy="2203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H="1">
            <a:off x="5179060" y="4988560"/>
            <a:ext cx="778510" cy="419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H="1">
            <a:off x="5347970" y="5725160"/>
            <a:ext cx="618490" cy="50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 flipV="1">
            <a:off x="5280660" y="6106160"/>
            <a:ext cx="533400" cy="3467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>
            <a:off x="5407660" y="5344160"/>
            <a:ext cx="490855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 flipV="1">
            <a:off x="5433060" y="5970270"/>
            <a:ext cx="812800" cy="2120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V="1">
            <a:off x="648970" y="5902960"/>
            <a:ext cx="618490" cy="4908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V="1">
            <a:off x="1301115" y="6038215"/>
            <a:ext cx="144145" cy="635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H="1" flipV="1">
            <a:off x="1563370" y="5860415"/>
            <a:ext cx="880745" cy="558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 flipH="1">
            <a:off x="1664970" y="8174990"/>
            <a:ext cx="9652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1542415" y="3736340"/>
            <a:ext cx="414655" cy="3683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1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164205" y="3863340"/>
            <a:ext cx="414655" cy="3683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2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347970" y="3646170"/>
            <a:ext cx="414655" cy="3683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3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720715" y="2915920"/>
            <a:ext cx="414655" cy="3683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4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762625" y="2263140"/>
            <a:ext cx="414655" cy="3683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5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991860" y="1519555"/>
            <a:ext cx="414655" cy="3683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6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577205" y="915670"/>
            <a:ext cx="414655" cy="3683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7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367405" y="205740"/>
            <a:ext cx="414655" cy="3683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8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766570" y="574040"/>
            <a:ext cx="414655" cy="3683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9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834515" y="1100455"/>
            <a:ext cx="414655" cy="3683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10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385060" y="5032375"/>
            <a:ext cx="414655" cy="3683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11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444115" y="6304915"/>
            <a:ext cx="414655" cy="3683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12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332230" y="6519545"/>
            <a:ext cx="414655" cy="3683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13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63220" y="6304915"/>
            <a:ext cx="414655" cy="3683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14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621915" y="8035290"/>
            <a:ext cx="414655" cy="3683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15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957570" y="4753610"/>
            <a:ext cx="414655" cy="3683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16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5898515" y="5121910"/>
            <a:ext cx="414655" cy="3683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17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5991860" y="5490210"/>
            <a:ext cx="414655" cy="3683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18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177280" y="5970270"/>
            <a:ext cx="414655" cy="3683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19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5814060" y="6304915"/>
            <a:ext cx="414655" cy="3683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20</a:t>
            </a:r>
            <a:endParaRPr lang="en-US" altLang="zh-CN" b="1">
              <a:solidFill>
                <a:srgbClr val="FF0000"/>
              </a:solidFill>
            </a:endParaRPr>
          </a:p>
        </p:txBody>
      </p:sp>
      <p:cxnSp>
        <p:nvCxnSpPr>
          <p:cNvPr id="47" name="直接箭头连接符 46"/>
          <p:cNvCxnSpPr/>
          <p:nvPr/>
        </p:nvCxnSpPr>
        <p:spPr>
          <a:xfrm flipH="1">
            <a:off x="1746885" y="7626350"/>
            <a:ext cx="807720" cy="1530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8" name="文本框 47"/>
          <p:cNvSpPr txBox="1"/>
          <p:nvPr/>
        </p:nvSpPr>
        <p:spPr>
          <a:xfrm>
            <a:off x="2630170" y="7411085"/>
            <a:ext cx="414655" cy="3683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21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3498215" y="7174865"/>
            <a:ext cx="3358515" cy="22402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/>
          <p:cNvSpPr txBox="1"/>
          <p:nvPr/>
        </p:nvSpPr>
        <p:spPr>
          <a:xfrm>
            <a:off x="6092190" y="9341485"/>
            <a:ext cx="432435" cy="33718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1600">
                <a:latin typeface="仿宋" panose="02010609060101010101" charset="-122"/>
                <a:ea typeface="仿宋" panose="02010609060101010101" charset="-122"/>
              </a:rPr>
              <a:t>2</a:t>
            </a:r>
            <a:endParaRPr lang="en-US" altLang="zh-CN" sz="1600"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83870" y="337185"/>
            <a:ext cx="5812155" cy="7847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9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1. Steering wheels</a:t>
            </a:r>
            <a:endParaRPr lang="zh-CN" altLang="en-US" sz="99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2. Cleaning the pump</a:t>
            </a:r>
            <a:endParaRPr lang="zh-CN" altLang="en-US" sz="99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3. Driving wheels, electric rear axle drive.</a:t>
            </a:r>
            <a:endParaRPr lang="zh-CN" altLang="en-US" sz="99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4. Toolbox with key and lock.</a:t>
            </a:r>
            <a:endParaRPr lang="zh-CN" altLang="en-US" sz="99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5. Water-based fire extinguishers</a:t>
            </a:r>
            <a:endParaRPr lang="zh-CN" altLang="en-US" sz="99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6, garbage collection bin, 240L standard garbage can, standard with garbage can inner bracket.</a:t>
            </a:r>
            <a:endParaRPr lang="zh-CN" altLang="en-US" sz="99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7, Dust reduction filter, round fiberglass filter.</a:t>
            </a:r>
            <a:endParaRPr lang="zh-CN" altLang="en-US" sz="99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8. Vacuum hose A, this is the exhaust hose.</a:t>
            </a:r>
            <a:endParaRPr lang="zh-CN" altLang="en-US" sz="99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9</a:t>
            </a:r>
            <a:r>
              <a:rPr lang="zh-CN" altLang="en-US" sz="9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</a:t>
            </a:r>
            <a:r>
              <a:rPr lang="en-US" altLang="zh-CN" sz="9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Control handle, control the vacuum fan on and off.</a:t>
            </a:r>
            <a:endParaRPr lang="zh-CN" altLang="en-US" sz="99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10, vacuum hard tube, carbon fiber manufacturing, lightweight and sturdy.</a:t>
            </a:r>
            <a:endParaRPr lang="zh-CN" altLang="en-US" sz="99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11, Vacuum hose B, this is the trash pickup hose </a:t>
            </a:r>
            <a:endParaRPr lang="zh-CN" altLang="en-US" sz="99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12. Controllers, including fan controllers, drive controllers, DCDC, etc.</a:t>
            </a:r>
            <a:endParaRPr lang="zh-CN" altLang="en-US" sz="99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13, battery, lead-acid maintenance-free battery, 12V84Ah battery 4.</a:t>
            </a:r>
            <a:endParaRPr lang="zh-CN" altLang="en-US" sz="99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14, Water tank, 60L stainless steel water tank.</a:t>
            </a:r>
            <a:endParaRPr lang="zh-CN" altLang="en-US" sz="99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15</a:t>
            </a:r>
            <a:r>
              <a:rPr lang="zh-CN" altLang="en-US" sz="9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</a:t>
            </a:r>
            <a:r>
              <a:rPr lang="en-US" altLang="zh-CN" sz="9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Multi-functional steering control handle, can control the fan switch other than so control.</a:t>
            </a:r>
            <a:endParaRPr lang="zh-CN" altLang="en-US" sz="99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16. 12V LED warning light</a:t>
            </a:r>
            <a:endParaRPr lang="zh-CN" altLang="en-US" sz="99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17. garbage tongs</a:t>
            </a:r>
            <a:endParaRPr lang="zh-CN" altLang="en-US" sz="99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18, charging port, input 220V</a:t>
            </a:r>
            <a:endParaRPr lang="zh-CN" altLang="en-US" sz="99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19. High-pressure water gun</a:t>
            </a:r>
            <a:endParaRPr lang="zh-CN" altLang="en-US" sz="99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20. Dumpster 30L</a:t>
            </a:r>
            <a:endParaRPr lang="zh-CN" altLang="en-US" sz="99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21. 12V LED work light</a:t>
            </a:r>
            <a:endParaRPr lang="zh-CN" altLang="en-US" sz="99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92190" y="9341485"/>
            <a:ext cx="432435" cy="33718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1600">
                <a:latin typeface="仿宋" panose="02010609060101010101" charset="-122"/>
                <a:ea typeface="仿宋" panose="02010609060101010101" charset="-122"/>
              </a:rPr>
              <a:t>3</a:t>
            </a:r>
            <a:endParaRPr lang="en-US" altLang="zh-CN" sz="1600"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240517155645"/>
          <p:cNvPicPr>
            <a:picLocks noChangeAspect="1"/>
          </p:cNvPicPr>
          <p:nvPr/>
        </p:nvPicPr>
        <p:blipFill>
          <a:blip r:embed="rId1"/>
          <a:srcRect l="5657" r="3370"/>
          <a:stretch>
            <a:fillRect/>
          </a:stretch>
        </p:blipFill>
        <p:spPr>
          <a:xfrm>
            <a:off x="330835" y="1160780"/>
            <a:ext cx="6238875" cy="4572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9080" y="386715"/>
            <a:ext cx="3429000" cy="36830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r>
              <a:rPr lang="en-US" altLang="zh-CN" smtClean="0">
                <a:sym typeface="+mn-ea"/>
              </a:rPr>
              <a:t>2. Principle of operation</a:t>
            </a:r>
            <a:endParaRPr lang="zh-CN" altLang="en-US">
              <a:sym typeface="+mn-ea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1663065" y="4333875"/>
            <a:ext cx="723900" cy="419100"/>
          </a:xfrm>
          <a:prstGeom prst="straightConnector1">
            <a:avLst/>
          </a:prstGeom>
          <a:ln w="31750" cap="rnd">
            <a:solidFill>
              <a:srgbClr val="FF0000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V="1">
            <a:off x="4415790" y="3343275"/>
            <a:ext cx="161925" cy="238125"/>
          </a:xfrm>
          <a:prstGeom prst="straightConnector1">
            <a:avLst/>
          </a:prstGeom>
          <a:ln w="31750" cap="rnd">
            <a:solidFill>
              <a:srgbClr val="FF0000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5634990" y="3562350"/>
            <a:ext cx="0" cy="476250"/>
          </a:xfrm>
          <a:prstGeom prst="straightConnector1">
            <a:avLst/>
          </a:prstGeom>
          <a:ln w="31750" cap="rnd">
            <a:solidFill>
              <a:srgbClr val="FF0000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V="1">
            <a:off x="5901690" y="3200400"/>
            <a:ext cx="95250" cy="695325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 flipV="1">
            <a:off x="5558790" y="3038475"/>
            <a:ext cx="428625" cy="9525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>
            <a:off x="4853940" y="3076575"/>
            <a:ext cx="342900" cy="13335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>
            <a:off x="5130165" y="4010025"/>
            <a:ext cx="66675" cy="66675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4996815" y="4924425"/>
            <a:ext cx="123825" cy="352425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右弧形箭头 15"/>
          <p:cNvSpPr/>
          <p:nvPr/>
        </p:nvSpPr>
        <p:spPr>
          <a:xfrm rot="17880000">
            <a:off x="4911090" y="3446145"/>
            <a:ext cx="352425" cy="400050"/>
          </a:xfrm>
          <a:prstGeom prst="curved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30835" y="5883275"/>
            <a:ext cx="6238875" cy="230695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195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</a:t>
            </a:r>
            <a:r>
              <a:rPr lang="en-US" altLang="zh-CN" sz="11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This is a pure suction type trash pickup cart. It utilizes vacuum negative pressure to suck the garbage to be picked up into the dumpster.</a:t>
            </a:r>
            <a:endParaRPr lang="zh-CN" altLang="en-US" sz="119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195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en-US" altLang="zh-CN" sz="1195" b="1" smtClean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The red arrow indicates the suction air:</a:t>
            </a:r>
            <a:r>
              <a:rPr lang="en-US" altLang="zh-CN" sz="1195" smtClean="0">
                <a:solidFill>
                  <a:srgbClr val="0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the garbage passes through the hand-held suction hose and the vacuum hose and then enters the garbage bin.</a:t>
            </a:r>
            <a:endParaRPr lang="zh-CN" altLang="en-US" sz="1195">
              <a:solidFill>
                <a:srgbClr val="00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195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en-US" altLang="zh-CN" sz="1195" b="1" smtClean="0">
                <a:solidFill>
                  <a:schemeClr val="accent1">
                    <a:lumMod val="7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The blue arrow indicates the exhaust air:</a:t>
            </a:r>
            <a:r>
              <a:rPr lang="en-US" altLang="zh-CN" sz="1195" smtClean="0">
                <a:solidFill>
                  <a:srgbClr val="0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The air inside the garbage can is discharged to the outside of the machine through the filter, the exhaust hose, the dust-absorbing fan (the curved thick arrow indicates the fan), and the deceleration and sound-reducing device.</a:t>
            </a:r>
            <a:endParaRPr lang="zh-CN" altLang="en-US" sz="1195">
              <a:solidFill>
                <a:srgbClr val="00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92190" y="9341485"/>
            <a:ext cx="432435" cy="33718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1600">
                <a:latin typeface="仿宋" panose="02010609060101010101" charset="-122"/>
                <a:ea typeface="仿宋" panose="02010609060101010101" charset="-122"/>
              </a:rPr>
              <a:t>4</a:t>
            </a:r>
            <a:endParaRPr lang="en-US" altLang="zh-CN" sz="1600"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9819"/>
          <p:cNvPicPr>
            <a:picLocks noChangeAspect="1"/>
          </p:cNvPicPr>
          <p:nvPr/>
        </p:nvPicPr>
        <p:blipFill>
          <a:blip r:embed="rId1"/>
          <a:srcRect l="10222" t="5194" r="24815" b="10528"/>
          <a:stretch>
            <a:fillRect/>
          </a:stretch>
        </p:blipFill>
        <p:spPr>
          <a:xfrm>
            <a:off x="527050" y="671195"/>
            <a:ext cx="4455160" cy="3853180"/>
          </a:xfrm>
          <a:prstGeom prst="rect">
            <a:avLst/>
          </a:prstGeom>
        </p:spPr>
      </p:pic>
      <p:pic>
        <p:nvPicPr>
          <p:cNvPr id="5" name="图片 4" descr="IMG_9816"/>
          <p:cNvPicPr>
            <a:picLocks noChangeAspect="1"/>
          </p:cNvPicPr>
          <p:nvPr/>
        </p:nvPicPr>
        <p:blipFill>
          <a:blip r:embed="rId2"/>
          <a:srcRect l="11019" t="11222" r="25287"/>
          <a:stretch>
            <a:fillRect/>
          </a:stretch>
        </p:blipFill>
        <p:spPr>
          <a:xfrm>
            <a:off x="527050" y="4787265"/>
            <a:ext cx="2661920" cy="2473960"/>
          </a:xfrm>
          <a:prstGeom prst="rect">
            <a:avLst/>
          </a:prstGeom>
        </p:spPr>
      </p:pic>
      <p:pic>
        <p:nvPicPr>
          <p:cNvPr id="6" name="图片 5" descr="IMG_9811"/>
          <p:cNvPicPr>
            <a:picLocks noChangeAspect="1"/>
          </p:cNvPicPr>
          <p:nvPr/>
        </p:nvPicPr>
        <p:blipFill>
          <a:blip r:embed="rId3"/>
          <a:srcRect l="21972" t="10681" r="16556" b="12889"/>
          <a:stretch>
            <a:fillRect/>
          </a:stretch>
        </p:blipFill>
        <p:spPr>
          <a:xfrm>
            <a:off x="3597275" y="4787265"/>
            <a:ext cx="2942590" cy="2439035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H="1">
            <a:off x="2385060" y="1076960"/>
            <a:ext cx="2971800" cy="869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 flipV="1">
            <a:off x="2243455" y="1610360"/>
            <a:ext cx="3134995" cy="107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>
            <a:off x="1960880" y="2230755"/>
            <a:ext cx="3308985" cy="1200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>
            <a:off x="3157855" y="2764155"/>
            <a:ext cx="2144395" cy="2940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 flipV="1">
            <a:off x="4116070" y="3482975"/>
            <a:ext cx="1109980" cy="1955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449580" y="7402830"/>
            <a:ext cx="5986145" cy="230695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113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</a:t>
            </a:r>
            <a:r>
              <a:rPr lang="zh-CN" altLang="en-US" sz="113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</a:t>
            </a:r>
            <a:r>
              <a:rPr lang="en-US" altLang="zh-CN" sz="113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Exhaust filter, round fiberglass filter.</a:t>
            </a:r>
            <a:endParaRPr lang="zh-CN" altLang="en-US" sz="113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13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2, stainless steel filter mesh, mainly used to block the larger floating garbage.</a:t>
            </a:r>
            <a:endParaRPr lang="zh-CN" altLang="en-US" sz="113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13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3, stainless steel tank, used for dust and high-pressure cleaning, but also can be put disinfectant, after the use of disinfectant need to clean the tank, water pipes, water guns and so on.</a:t>
            </a:r>
            <a:endParaRPr lang="zh-CN" altLang="en-US" sz="113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13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4. 240L standard garbage bin for garbage collection.</a:t>
            </a:r>
            <a:endParaRPr lang="zh-CN" altLang="en-US" sz="113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13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5</a:t>
            </a:r>
            <a:r>
              <a:rPr lang="zh-CN" altLang="en-US" sz="113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</a:t>
            </a:r>
            <a:r>
              <a:rPr lang="en-US" altLang="zh-CN" sz="113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Rubbish bag fixing frame, carbon steel spraying plastic.</a:t>
            </a:r>
            <a:endParaRPr lang="zh-CN" altLang="en-US" sz="113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391150" y="890270"/>
            <a:ext cx="352425" cy="46037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1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518150" y="1477645"/>
            <a:ext cx="352425" cy="46037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2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356860" y="1938020"/>
            <a:ext cx="352425" cy="46037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3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391150" y="2531745"/>
            <a:ext cx="352425" cy="46037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4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78450" y="3482975"/>
            <a:ext cx="352425" cy="46037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5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92190" y="9341485"/>
            <a:ext cx="432435" cy="33718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1600">
                <a:latin typeface="仿宋" panose="02010609060101010101" charset="-122"/>
                <a:ea typeface="仿宋" panose="02010609060101010101" charset="-122"/>
              </a:rPr>
              <a:t>5</a:t>
            </a:r>
            <a:endParaRPr lang="en-US" altLang="zh-CN" sz="1600"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04495" y="320040"/>
            <a:ext cx="3429000" cy="36830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r>
              <a:rPr lang="en-US" altLang="zh-CN" smtClean="0">
                <a:sym typeface="+mn-ea"/>
              </a:rPr>
              <a:t>3. Dust reduction methods</a:t>
            </a:r>
            <a:endParaRPr lang="zh-CN" altLang="en-US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4495" y="920750"/>
            <a:ext cx="5895340" cy="341503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12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Dust fall is divided into two parts.</a:t>
            </a:r>
            <a:endParaRPr lang="zh-CN" altLang="en-US" sz="129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1, vacuum hose mouth spray fine water mist dust, can be in the control handle at the cock switch control, by an independent small-displacement diaphragm pump to provide dust reduction water.</a:t>
            </a:r>
            <a:endParaRPr lang="zh-CN" altLang="en-US" sz="129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Diaphragm pump: pressure 3bar; flow rate 3L/min; voltage 12V</a:t>
            </a:r>
            <a:endParaRPr lang="en-US" altLang="zh-CN" sz="129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endParaRPr lang="en-US" altLang="zh-CN" sz="129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2, exhaust filter dust reduction, composed of a round fiberglass filter and related institutions, the filter can be manually removed to clean. Compressed air can be used to blow wash, can also be centrifugal cleaning.</a:t>
            </a:r>
            <a:endParaRPr lang="zh-CN" altLang="en-US" sz="129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t-EE" altLang="zh-CN" sz="1295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Filter: material glass fiber; filter area 9 square meters</a:t>
            </a:r>
            <a:endParaRPr lang="zh-CN" altLang="en-US" sz="1295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3" name="图片 2" descr="IMG_98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495" y="4568190"/>
            <a:ext cx="2861945" cy="1908810"/>
          </a:xfrm>
          <a:prstGeom prst="rect">
            <a:avLst/>
          </a:prstGeom>
        </p:spPr>
      </p:pic>
      <p:pic>
        <p:nvPicPr>
          <p:cNvPr id="5" name="图片 4" descr="IMG_97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245" y="4568190"/>
            <a:ext cx="2829560" cy="1886585"/>
          </a:xfrm>
          <a:prstGeom prst="rect">
            <a:avLst/>
          </a:prstGeom>
        </p:spPr>
      </p:pic>
      <p:pic>
        <p:nvPicPr>
          <p:cNvPr id="6" name="图片 5" descr="IMG_98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95" y="6628130"/>
            <a:ext cx="3832860" cy="2555240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1337310" y="4768215"/>
            <a:ext cx="1276350" cy="95250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912235" y="4568190"/>
            <a:ext cx="1276350" cy="95250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936750" y="8497570"/>
            <a:ext cx="676910" cy="56261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375785" y="6621145"/>
            <a:ext cx="1811655" cy="25628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6092190" y="9341485"/>
            <a:ext cx="432435" cy="33718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1600">
                <a:latin typeface="仿宋" panose="02010609060101010101" charset="-122"/>
                <a:ea typeface="仿宋" panose="02010609060101010101" charset="-122"/>
              </a:rPr>
              <a:t>6</a:t>
            </a:r>
            <a:endParaRPr lang="en-US" altLang="zh-CN" sz="1600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66920" y="7441565"/>
            <a:ext cx="1525270" cy="9220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1280" smtClean="0"/>
              <a:t>Fine Water Mist Dust Reduction</a:t>
            </a:r>
            <a:endParaRPr lang="zh-CN" altLang="en-US" sz="1280"/>
          </a:p>
          <a:p>
            <a:endParaRPr lang="zh-CN" altLang="en-US" sz="1280"/>
          </a:p>
          <a:p>
            <a:r>
              <a:rPr lang="et-EE" altLang="zh-CN" sz="1280" smtClean="0"/>
              <a:t>Filter dust reduction</a:t>
            </a:r>
            <a:endParaRPr lang="zh-CN" altLang="en-US" sz="128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80060" y="309880"/>
            <a:ext cx="1848485" cy="36830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r>
              <a:rPr lang="en-US" altLang="zh-CN" sz="1280" smtClean="0">
                <a:sym typeface="+mn-ea"/>
              </a:rPr>
              <a:t>4. Driving method</a:t>
            </a:r>
            <a:endParaRPr lang="en-US" altLang="zh-CN" sz="1280">
              <a:sym typeface="+mn-ea"/>
            </a:endParaRPr>
          </a:p>
        </p:txBody>
      </p:sp>
      <p:pic>
        <p:nvPicPr>
          <p:cNvPr id="2" name="图片 1" descr="IMG_9776"/>
          <p:cNvPicPr>
            <a:picLocks noChangeAspect="1"/>
          </p:cNvPicPr>
          <p:nvPr/>
        </p:nvPicPr>
        <p:blipFill>
          <a:blip r:embed="rId1"/>
          <a:srcRect l="5935" r="6426" b="11250"/>
          <a:stretch>
            <a:fillRect/>
          </a:stretch>
        </p:blipFill>
        <p:spPr>
          <a:xfrm>
            <a:off x="407035" y="894080"/>
            <a:ext cx="6010275" cy="4057650"/>
          </a:xfrm>
          <a:prstGeom prst="rect">
            <a:avLst/>
          </a:prstGeom>
        </p:spPr>
      </p:pic>
      <p:pic>
        <p:nvPicPr>
          <p:cNvPr id="3" name="图片 2" descr="IMG_97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35" y="5167630"/>
            <a:ext cx="3505200" cy="23368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051935" y="5167630"/>
            <a:ext cx="2365375" cy="234378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07035" y="7633970"/>
            <a:ext cx="6011545" cy="19380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91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</a:t>
            </a:r>
            <a:r>
              <a:rPr lang="en-US" altLang="zh-CN" sz="91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The whole machine adopts electric rear axle drive, driven by a 2.2kw AC motor, equipped with customized AC controller control. It is designed with the functions of steep hill descent, uphill start, under-voltage alarm and so on.</a:t>
            </a:r>
            <a:endParaRPr lang="zh-CN" altLang="en-US" sz="91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1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The drive mode is designed with high and low gears, with a maximum speed of 1km/h in low gear and 6km/h in high gear.</a:t>
            </a:r>
            <a:endParaRPr lang="en-US" altLang="zh-CN" sz="91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91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The speed can be infinitely adjusted with the knob in each speed gear.</a:t>
            </a:r>
            <a:endParaRPr lang="zh-CN" altLang="en-US" sz="91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92190" y="9341485"/>
            <a:ext cx="432435" cy="33718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1600">
                <a:latin typeface="仿宋" panose="02010609060101010101" charset="-122"/>
                <a:ea typeface="仿宋" panose="02010609060101010101" charset="-122"/>
              </a:rPr>
              <a:t>7</a:t>
            </a:r>
            <a:endParaRPr lang="en-US" altLang="zh-CN" sz="1600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03420" y="5684520"/>
            <a:ext cx="1816100" cy="9220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t-EE" altLang="zh-CN" sz="1365" smtClean="0"/>
              <a:t>Electric rear axle drive</a:t>
            </a:r>
            <a:endParaRPr lang="zh-CN" altLang="en-US" sz="1365"/>
          </a:p>
          <a:p>
            <a:endParaRPr lang="zh-CN" altLang="en-US" sz="1365"/>
          </a:p>
          <a:p>
            <a:r>
              <a:rPr lang="et-EE" altLang="zh-CN" sz="1365" smtClean="0"/>
              <a:t>AC motor drive</a:t>
            </a:r>
            <a:endParaRPr lang="zh-CN" altLang="en-US" sz="1365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ags/tag2.xml><?xml version="1.0" encoding="utf-8"?>
<p:tagLst xmlns:p="http://schemas.openxmlformats.org/presentationml/2006/main">
  <p:tag name="COMMONDATA" val="eyJoZGlkIjoiYTgxZTNjYmU0YjVkNWU4NzhhMTIxZDM2MTIyMjExODkifQ==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rootClass>
  <codeData xmlns="urn:rootClass:codeData">7CD07093F8080B7CD837E06EA7D609449ACE798AEF0070A7EA6CE93D2F7798E93C1F295F92D4768DC296B0C3A8F80B020748041B146F93FB075DF70B7081F52968EB398DB20665F451C794E75A5CBE3264E762A698E93E42B6AAA4F70DA33898DB35DC6A8F97F8190D310A0E0011070B0E420C6ED3256689CF44CE3CE56AE40151CF4D53C5D4C8C9382C2679DE070D0071D28FE6585E92FA133DF83F374C40B7DE75CE200565AAFD70D9869EA2E4167E90B39DE35BBC</codeData>
</rootClass>
</file>

<file path=customXml/itemProps1.xml><?xml version="1.0" encoding="utf-8"?>
<ds:datastoreItem xmlns:ds="http://schemas.openxmlformats.org/officeDocument/2006/customXml" ds:itemID="{EACCE5EF-36B4-48F2-88BC-715B77806157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5626</Words>
  <Application>WPS Presentation</Application>
  <PresentationFormat>自定义</PresentationFormat>
  <Paragraphs>265</Paragraphs>
  <Slides>16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4" baseType="lpstr">
      <vt:lpstr>Arial</vt:lpstr>
      <vt:lpstr>SimSun</vt:lpstr>
      <vt:lpstr>Wingdings</vt:lpstr>
      <vt:lpstr>仿宋</vt:lpstr>
      <vt:lpstr>Calibri</vt:lpstr>
      <vt:lpstr>Microsoft YaHei</vt:lpstr>
      <vt:lpstr>Arial Unicode MS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HP</dc:creator>
  <cp:lastModifiedBy>aladu</cp:lastModifiedBy>
  <cp:revision>18</cp:revision>
  <dcterms:created xsi:type="dcterms:W3CDTF">2023-08-09T12:44:00Z</dcterms:created>
  <dcterms:modified xsi:type="dcterms:W3CDTF">2025-07-21T06:48:59Z</dcterms:modified>
  <cp:version>4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8C6999EA837545CABB0F0520D265849F_13</vt:lpwstr>
  </property>
  <property fmtid="{D5CDD505-2E9C-101B-9397-08002B2CF9AE}" pid="3" name="KSOProductBuildVer">
    <vt:lpwstr>1033-12.2.0.21931</vt:lpwstr>
  </property>
</Properties>
</file>